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9" r:id="rId4"/>
    <p:sldId id="263" r:id="rId5"/>
    <p:sldId id="262" r:id="rId6"/>
    <p:sldId id="260" r:id="rId7"/>
  </p:sldIdLst>
  <p:sldSz cx="18288000" cy="10287000"/>
  <p:notesSz cx="6858000" cy="9144000"/>
  <p:embeddedFontLst>
    <p:embeddedFont>
      <p:font typeface="One Little Font Bold" panose="020B0604020202020204" charset="0"/>
      <p:regular r:id="rId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40" d="100"/>
          <a:sy n="40" d="100"/>
        </p:scale>
        <p:origin x="900" y="5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1.fntdata"/><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9/19/2025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9/19/2025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4AAD"/>
        </a:solidFill>
        <a:effectLst/>
      </p:bgPr>
    </p:bg>
    <p:spTree>
      <p:nvGrpSpPr>
        <p:cNvPr id="1" name=""/>
        <p:cNvGrpSpPr/>
        <p:nvPr/>
      </p:nvGrpSpPr>
      <p:grpSpPr>
        <a:xfrm>
          <a:off x="0" y="0"/>
          <a:ext cx="0" cy="0"/>
          <a:chOff x="0" y="0"/>
          <a:chExt cx="0" cy="0"/>
        </a:xfrm>
      </p:grpSpPr>
      <p:sp>
        <p:nvSpPr>
          <p:cNvPr id="2" name="Freeform 2"/>
          <p:cNvSpPr/>
          <p:nvPr/>
        </p:nvSpPr>
        <p:spPr>
          <a:xfrm>
            <a:off x="2929363" y="7783207"/>
            <a:ext cx="11946247" cy="2340347"/>
          </a:xfrm>
          <a:custGeom>
            <a:avLst/>
            <a:gdLst/>
            <a:ahLst/>
            <a:cxnLst/>
            <a:rect l="l" t="t" r="r" b="b"/>
            <a:pathLst>
              <a:path w="11946247" h="2340347">
                <a:moveTo>
                  <a:pt x="0" y="0"/>
                </a:moveTo>
                <a:lnTo>
                  <a:pt x="11946246" y="0"/>
                </a:lnTo>
                <a:lnTo>
                  <a:pt x="11946246" y="2340347"/>
                </a:lnTo>
                <a:lnTo>
                  <a:pt x="0" y="2340347"/>
                </a:lnTo>
                <a:lnTo>
                  <a:pt x="0" y="0"/>
                </a:lnTo>
                <a:close/>
              </a:path>
            </a:pathLst>
          </a:custGeom>
          <a:blipFill>
            <a:blip r:embed="rId2"/>
            <a:stretch>
              <a:fillRect/>
            </a:stretch>
          </a:blipFill>
        </p:spPr>
        <p:txBody>
          <a:bodyPr/>
          <a:lstStyle/>
          <a:p>
            <a:endParaRPr lang="en-GB"/>
          </a:p>
        </p:txBody>
      </p:sp>
      <p:sp>
        <p:nvSpPr>
          <p:cNvPr id="3" name="Freeform 3"/>
          <p:cNvSpPr/>
          <p:nvPr/>
        </p:nvSpPr>
        <p:spPr>
          <a:xfrm>
            <a:off x="170604" y="217380"/>
            <a:ext cx="2758759" cy="3678345"/>
          </a:xfrm>
          <a:custGeom>
            <a:avLst/>
            <a:gdLst/>
            <a:ahLst/>
            <a:cxnLst/>
            <a:rect l="l" t="t" r="r" b="b"/>
            <a:pathLst>
              <a:path w="2758759" h="3678345">
                <a:moveTo>
                  <a:pt x="0" y="0"/>
                </a:moveTo>
                <a:lnTo>
                  <a:pt x="2758758" y="0"/>
                </a:lnTo>
                <a:lnTo>
                  <a:pt x="2758758" y="3678345"/>
                </a:lnTo>
                <a:lnTo>
                  <a:pt x="0" y="3678345"/>
                </a:lnTo>
                <a:lnTo>
                  <a:pt x="0" y="0"/>
                </a:lnTo>
                <a:close/>
              </a:path>
            </a:pathLst>
          </a:custGeom>
          <a:blipFill>
            <a:blip r:embed="rId3"/>
            <a:stretch>
              <a:fillRect l="-5077" t="-16302" r="-11142" b="-4724"/>
            </a:stretch>
          </a:blipFill>
          <a:ln w="85725" cap="sq">
            <a:solidFill>
              <a:srgbClr val="004AAD"/>
            </a:solidFill>
            <a:prstDash val="solid"/>
            <a:miter/>
          </a:ln>
          <a:effectLst>
            <a:softEdge rad="127000"/>
          </a:effectLst>
        </p:spPr>
        <p:txBody>
          <a:bodyPr/>
          <a:lstStyle/>
          <a:p>
            <a:endParaRPr lang="en-GB"/>
          </a:p>
        </p:txBody>
      </p:sp>
      <p:sp>
        <p:nvSpPr>
          <p:cNvPr id="4" name="TextBox 4"/>
          <p:cNvSpPr txBox="1"/>
          <p:nvPr/>
        </p:nvSpPr>
        <p:spPr>
          <a:xfrm>
            <a:off x="3478506" y="354351"/>
            <a:ext cx="14260283" cy="3541374"/>
          </a:xfrm>
          <a:prstGeom prst="rect">
            <a:avLst/>
          </a:prstGeom>
        </p:spPr>
        <p:txBody>
          <a:bodyPr lIns="0" tIns="0" rIns="0" bIns="0" rtlCol="0" anchor="t">
            <a:spAutoFit/>
          </a:bodyPr>
          <a:lstStyle/>
          <a:p>
            <a:pPr algn="ctr">
              <a:lnSpc>
                <a:spcPts val="14281"/>
              </a:lnSpc>
            </a:pPr>
            <a:r>
              <a:rPr lang="en-US" sz="10200" b="1">
                <a:solidFill>
                  <a:srgbClr val="FFFFFF"/>
                </a:solidFill>
                <a:latin typeface="One Little Font Bold"/>
                <a:ea typeface="One Little Font Bold"/>
                <a:cs typeface="One Little Font Bold"/>
                <a:sym typeface="One Little Font Bold"/>
              </a:rPr>
              <a:t>Welcome to Ryton-on-Dunsmore CE Academy</a:t>
            </a:r>
          </a:p>
        </p:txBody>
      </p:sp>
      <p:sp>
        <p:nvSpPr>
          <p:cNvPr id="5" name="TextBox 5"/>
          <p:cNvSpPr txBox="1"/>
          <p:nvPr/>
        </p:nvSpPr>
        <p:spPr>
          <a:xfrm>
            <a:off x="5280863" y="4018974"/>
            <a:ext cx="7243246" cy="2718693"/>
          </a:xfrm>
          <a:prstGeom prst="rect">
            <a:avLst/>
          </a:prstGeom>
        </p:spPr>
        <p:txBody>
          <a:bodyPr wrap="square" lIns="0" tIns="0" rIns="0" bIns="0" rtlCol="0" anchor="t">
            <a:spAutoFit/>
          </a:bodyPr>
          <a:lstStyle/>
          <a:p>
            <a:pPr algn="ctr">
              <a:lnSpc>
                <a:spcPts val="10639"/>
              </a:lnSpc>
            </a:pPr>
            <a:r>
              <a:rPr lang="en-US" sz="7599" b="1" dirty="0">
                <a:solidFill>
                  <a:srgbClr val="FFFFFF"/>
                </a:solidFill>
                <a:latin typeface="One Little Font Bold"/>
                <a:ea typeface="One Little Font Bold"/>
                <a:cs typeface="One Little Font Bold"/>
                <a:sym typeface="One Little Font Bold"/>
              </a:rPr>
              <a:t>Rowling Class</a:t>
            </a:r>
          </a:p>
          <a:p>
            <a:pPr algn="ctr">
              <a:lnSpc>
                <a:spcPts val="10639"/>
              </a:lnSpc>
            </a:pPr>
            <a:r>
              <a:rPr lang="en-US" sz="7599" b="1" dirty="0">
                <a:solidFill>
                  <a:srgbClr val="FFFFFF"/>
                </a:solidFill>
                <a:latin typeface="One Little Font Bold"/>
                <a:ea typeface="One Little Font Bold"/>
                <a:cs typeface="One Little Font Bold"/>
                <a:sym typeface="One Little Font Bold"/>
              </a:rPr>
              <a:t>Years 5 and 6 </a:t>
            </a:r>
          </a:p>
        </p:txBody>
      </p:sp>
      <p:sp>
        <p:nvSpPr>
          <p:cNvPr id="6" name="TextBox 6"/>
          <p:cNvSpPr txBox="1"/>
          <p:nvPr/>
        </p:nvSpPr>
        <p:spPr>
          <a:xfrm>
            <a:off x="5955149" y="6321801"/>
            <a:ext cx="6377702" cy="1078230"/>
          </a:xfrm>
          <a:prstGeom prst="rect">
            <a:avLst/>
          </a:prstGeom>
        </p:spPr>
        <p:txBody>
          <a:bodyPr lIns="0" tIns="0" rIns="0" bIns="0" rtlCol="0" anchor="t">
            <a:spAutoFit/>
          </a:bodyPr>
          <a:lstStyle/>
          <a:p>
            <a:pPr algn="ctr">
              <a:lnSpc>
                <a:spcPts val="8820"/>
              </a:lnSpc>
            </a:pPr>
            <a:r>
              <a:rPr lang="en-US" sz="6300" b="1" dirty="0">
                <a:solidFill>
                  <a:srgbClr val="FFFFFF"/>
                </a:solidFill>
                <a:latin typeface="One Little Font Bold"/>
                <a:ea typeface="One Little Font Bold"/>
                <a:cs typeface="One Little Font Bold"/>
                <a:sym typeface="One Little Font Bold"/>
              </a:rPr>
              <a:t>Let your light shine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4AAD"/>
        </a:solidFill>
        <a:effectLst/>
      </p:bgPr>
    </p:bg>
    <p:spTree>
      <p:nvGrpSpPr>
        <p:cNvPr id="1" name=""/>
        <p:cNvGrpSpPr/>
        <p:nvPr/>
      </p:nvGrpSpPr>
      <p:grpSpPr>
        <a:xfrm>
          <a:off x="0" y="0"/>
          <a:ext cx="0" cy="0"/>
          <a:chOff x="0" y="0"/>
          <a:chExt cx="0" cy="0"/>
        </a:xfrm>
      </p:grpSpPr>
      <p:sp>
        <p:nvSpPr>
          <p:cNvPr id="2" name="Freeform 2"/>
          <p:cNvSpPr/>
          <p:nvPr/>
        </p:nvSpPr>
        <p:spPr>
          <a:xfrm>
            <a:off x="2242868" y="1506859"/>
            <a:ext cx="13802264" cy="8229600"/>
          </a:xfrm>
          <a:custGeom>
            <a:avLst/>
            <a:gdLst/>
            <a:ahLst/>
            <a:cxnLst/>
            <a:rect l="l" t="t" r="r" b="b"/>
            <a:pathLst>
              <a:path w="13802264" h="8229600">
                <a:moveTo>
                  <a:pt x="0" y="0"/>
                </a:moveTo>
                <a:lnTo>
                  <a:pt x="13802264" y="0"/>
                </a:lnTo>
                <a:lnTo>
                  <a:pt x="13802264" y="8229600"/>
                </a:lnTo>
                <a:lnTo>
                  <a:pt x="0" y="8229600"/>
                </a:lnTo>
                <a:lnTo>
                  <a:pt x="0" y="0"/>
                </a:lnTo>
                <a:close/>
              </a:path>
            </a:pathLst>
          </a:custGeom>
          <a:blipFill>
            <a:blip r:embed="rId2"/>
            <a:stretch>
              <a:fillRect/>
            </a:stretch>
          </a:blipFill>
        </p:spPr>
        <p:txBody>
          <a:bodyPr/>
          <a:lstStyle/>
          <a:p>
            <a:endParaRPr lang="en-GB" dirty="0"/>
          </a:p>
        </p:txBody>
      </p:sp>
      <p:sp>
        <p:nvSpPr>
          <p:cNvPr id="3" name="TextBox 3"/>
          <p:cNvSpPr txBox="1"/>
          <p:nvPr/>
        </p:nvSpPr>
        <p:spPr>
          <a:xfrm>
            <a:off x="1257300" y="367213"/>
            <a:ext cx="15773400" cy="1359346"/>
          </a:xfrm>
          <a:prstGeom prst="rect">
            <a:avLst/>
          </a:prstGeom>
        </p:spPr>
        <p:txBody>
          <a:bodyPr wrap="square" lIns="0" tIns="0" rIns="0" bIns="0" rtlCol="0" anchor="t">
            <a:spAutoFit/>
          </a:bodyPr>
          <a:lstStyle/>
          <a:p>
            <a:pPr algn="ctr">
              <a:lnSpc>
                <a:spcPts val="10639"/>
              </a:lnSpc>
              <a:spcBef>
                <a:spcPct val="0"/>
              </a:spcBef>
            </a:pPr>
            <a:r>
              <a:rPr lang="en-US" sz="7599" b="1" dirty="0">
                <a:solidFill>
                  <a:srgbClr val="FFFFFF"/>
                </a:solidFill>
                <a:latin typeface="One Little Font Bold"/>
                <a:ea typeface="One Little Font Bold"/>
                <a:cs typeface="One Little Font Bold"/>
                <a:sym typeface="One Little Font Bold"/>
              </a:rPr>
              <a:t>Year 6 staff</a:t>
            </a:r>
          </a:p>
        </p:txBody>
      </p:sp>
      <p:sp>
        <p:nvSpPr>
          <p:cNvPr id="4" name="TextBox 4"/>
          <p:cNvSpPr txBox="1"/>
          <p:nvPr/>
        </p:nvSpPr>
        <p:spPr>
          <a:xfrm rot="298931">
            <a:off x="2902256" y="8029765"/>
            <a:ext cx="5162723" cy="1359346"/>
          </a:xfrm>
          <a:prstGeom prst="rect">
            <a:avLst/>
          </a:prstGeom>
        </p:spPr>
        <p:txBody>
          <a:bodyPr wrap="square" lIns="0" tIns="0" rIns="0" bIns="0" rtlCol="0" anchor="t">
            <a:spAutoFit/>
          </a:bodyPr>
          <a:lstStyle/>
          <a:p>
            <a:pPr algn="ctr">
              <a:lnSpc>
                <a:spcPts val="10636"/>
              </a:lnSpc>
              <a:spcBef>
                <a:spcPct val="0"/>
              </a:spcBef>
            </a:pPr>
            <a:r>
              <a:rPr lang="en-US" sz="7597" b="1" dirty="0" err="1">
                <a:solidFill>
                  <a:srgbClr val="FFFFFF"/>
                </a:solidFill>
                <a:latin typeface="One Little Font Bold"/>
                <a:ea typeface="One Little Font Bold"/>
                <a:cs typeface="One Little Font Bold"/>
                <a:sym typeface="One Little Font Bold"/>
              </a:rPr>
              <a:t>Mrs</a:t>
            </a:r>
            <a:r>
              <a:rPr lang="en-US" sz="7597" b="1" dirty="0">
                <a:solidFill>
                  <a:srgbClr val="FFFFFF"/>
                </a:solidFill>
                <a:latin typeface="One Little Font Bold"/>
                <a:ea typeface="One Little Font Bold"/>
                <a:cs typeface="One Little Font Bold"/>
                <a:sym typeface="One Little Font Bold"/>
              </a:rPr>
              <a:t> Gayler</a:t>
            </a:r>
          </a:p>
        </p:txBody>
      </p:sp>
      <p:pic>
        <p:nvPicPr>
          <p:cNvPr id="6" name="Picture 5">
            <a:extLst>
              <a:ext uri="{FF2B5EF4-FFF2-40B4-BE49-F238E27FC236}">
                <a16:creationId xmlns:a16="http://schemas.microsoft.com/office/drawing/2014/main" id="{98BC769A-FA5A-A6E2-0FB0-60D88A474B64}"/>
              </a:ext>
            </a:extLst>
          </p:cNvPr>
          <p:cNvPicPr>
            <a:picLocks noChangeAspect="1"/>
          </p:cNvPicPr>
          <p:nvPr/>
        </p:nvPicPr>
        <p:blipFill>
          <a:blip r:embed="rId3"/>
          <a:stretch>
            <a:fillRect/>
          </a:stretch>
        </p:blipFill>
        <p:spPr>
          <a:xfrm rot="331144">
            <a:off x="3727490" y="3076648"/>
            <a:ext cx="3599619" cy="4546884"/>
          </a:xfrm>
          <a:prstGeom prst="rect">
            <a:avLst/>
          </a:prstGeom>
        </p:spPr>
      </p:pic>
      <p:pic>
        <p:nvPicPr>
          <p:cNvPr id="7" name="Picture 6">
            <a:extLst>
              <a:ext uri="{FF2B5EF4-FFF2-40B4-BE49-F238E27FC236}">
                <a16:creationId xmlns:a16="http://schemas.microsoft.com/office/drawing/2014/main" id="{8519BF40-BA0B-098C-3216-9F98696D1585}"/>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rot="21355662">
            <a:off x="10952624" y="2648019"/>
            <a:ext cx="3447380" cy="4796124"/>
          </a:xfrm>
          <a:prstGeom prst="rect">
            <a:avLst/>
          </a:prstGeom>
        </p:spPr>
      </p:pic>
      <p:sp>
        <p:nvSpPr>
          <p:cNvPr id="8" name="TextBox 4">
            <a:extLst>
              <a:ext uri="{FF2B5EF4-FFF2-40B4-BE49-F238E27FC236}">
                <a16:creationId xmlns:a16="http://schemas.microsoft.com/office/drawing/2014/main" id="{44835AE5-AA7D-474A-B5A7-24ABA4C54B5B}"/>
              </a:ext>
            </a:extLst>
          </p:cNvPr>
          <p:cNvSpPr txBox="1"/>
          <p:nvPr/>
        </p:nvSpPr>
        <p:spPr>
          <a:xfrm rot="21343455">
            <a:off x="10094953" y="7685930"/>
            <a:ext cx="5162723" cy="1359346"/>
          </a:xfrm>
          <a:prstGeom prst="rect">
            <a:avLst/>
          </a:prstGeom>
        </p:spPr>
        <p:txBody>
          <a:bodyPr wrap="square" lIns="0" tIns="0" rIns="0" bIns="0" rtlCol="0" anchor="t">
            <a:spAutoFit/>
          </a:bodyPr>
          <a:lstStyle/>
          <a:p>
            <a:pPr algn="ctr">
              <a:lnSpc>
                <a:spcPts val="10636"/>
              </a:lnSpc>
              <a:spcBef>
                <a:spcPct val="0"/>
              </a:spcBef>
            </a:pPr>
            <a:r>
              <a:rPr lang="en-US" sz="7597" b="1" dirty="0">
                <a:solidFill>
                  <a:srgbClr val="FFFFFF"/>
                </a:solidFill>
                <a:latin typeface="One Little Font Bold"/>
                <a:ea typeface="One Little Font Bold"/>
                <a:cs typeface="One Little Font Bold"/>
                <a:sym typeface="One Little Font Bold"/>
              </a:rPr>
              <a:t>Miss Bright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4AAD"/>
        </a:solidFill>
        <a:effectLst/>
      </p:bgPr>
    </p:bg>
    <p:spTree>
      <p:nvGrpSpPr>
        <p:cNvPr id="1" name=""/>
        <p:cNvGrpSpPr/>
        <p:nvPr/>
      </p:nvGrpSpPr>
      <p:grpSpPr>
        <a:xfrm>
          <a:off x="0" y="0"/>
          <a:ext cx="0" cy="0"/>
          <a:chOff x="0" y="0"/>
          <a:chExt cx="0" cy="0"/>
        </a:xfrm>
      </p:grpSpPr>
      <p:sp>
        <p:nvSpPr>
          <p:cNvPr id="2" name="TextBox 2"/>
          <p:cNvSpPr txBox="1"/>
          <p:nvPr/>
        </p:nvSpPr>
        <p:spPr>
          <a:xfrm>
            <a:off x="3505199" y="495300"/>
            <a:ext cx="11277600" cy="2718693"/>
          </a:xfrm>
          <a:prstGeom prst="rect">
            <a:avLst/>
          </a:prstGeom>
        </p:spPr>
        <p:txBody>
          <a:bodyPr wrap="square" lIns="0" tIns="0" rIns="0" bIns="0" rtlCol="0" anchor="t">
            <a:spAutoFit/>
          </a:bodyPr>
          <a:lstStyle/>
          <a:p>
            <a:pPr algn="ctr">
              <a:lnSpc>
                <a:spcPts val="10639"/>
              </a:lnSpc>
              <a:spcBef>
                <a:spcPct val="0"/>
              </a:spcBef>
            </a:pPr>
            <a:r>
              <a:rPr lang="en-US" sz="7599" b="1" dirty="0">
                <a:solidFill>
                  <a:srgbClr val="FFFFFF"/>
                </a:solidFill>
                <a:latin typeface="One Little Font Bold"/>
                <a:ea typeface="One Little Font Bold"/>
                <a:cs typeface="One Little Font Bold"/>
                <a:sym typeface="One Little Font Bold"/>
              </a:rPr>
              <a:t>All about us – Mrs Gayler </a:t>
            </a:r>
          </a:p>
          <a:p>
            <a:pPr algn="ctr">
              <a:lnSpc>
                <a:spcPts val="10639"/>
              </a:lnSpc>
              <a:spcBef>
                <a:spcPct val="0"/>
              </a:spcBef>
            </a:pPr>
            <a:endParaRPr lang="en-US" sz="7599" b="1" dirty="0">
              <a:solidFill>
                <a:srgbClr val="FFFFFF"/>
              </a:solidFill>
              <a:latin typeface="One Little Font Bold"/>
              <a:ea typeface="One Little Font Bold"/>
              <a:cs typeface="One Little Font Bold"/>
              <a:sym typeface="One Little Font Bold"/>
            </a:endParaRPr>
          </a:p>
        </p:txBody>
      </p:sp>
      <p:sp>
        <p:nvSpPr>
          <p:cNvPr id="3" name="TextBox 3"/>
          <p:cNvSpPr txBox="1"/>
          <p:nvPr/>
        </p:nvSpPr>
        <p:spPr>
          <a:xfrm>
            <a:off x="606898" y="2313907"/>
            <a:ext cx="17074203" cy="6215163"/>
          </a:xfrm>
          <a:prstGeom prst="rect">
            <a:avLst/>
          </a:prstGeom>
        </p:spPr>
        <p:txBody>
          <a:bodyPr lIns="0" tIns="0" rIns="0" bIns="0" rtlCol="0" anchor="t">
            <a:spAutoFit/>
          </a:bodyPr>
          <a:lstStyle/>
          <a:p>
            <a:pPr algn="ctr">
              <a:lnSpc>
                <a:spcPts val="9927"/>
              </a:lnSpc>
              <a:spcBef>
                <a:spcPct val="0"/>
              </a:spcBef>
            </a:pPr>
            <a:r>
              <a:rPr lang="en-US" sz="4800" b="1" dirty="0" err="1">
                <a:solidFill>
                  <a:srgbClr val="FFFFFF"/>
                </a:solidFill>
                <a:latin typeface="One Little Font Bold"/>
                <a:ea typeface="One Little Font Bold"/>
                <a:cs typeface="One Little Font Bold"/>
                <a:sym typeface="One Little Font Bold"/>
              </a:rPr>
              <a:t>Mrs</a:t>
            </a:r>
            <a:r>
              <a:rPr lang="en-US" sz="4800" b="1" dirty="0">
                <a:solidFill>
                  <a:srgbClr val="FFFFFF"/>
                </a:solidFill>
                <a:latin typeface="One Little Font Bold"/>
                <a:ea typeface="One Little Font Bold"/>
                <a:cs typeface="One Little Font Bold"/>
                <a:sym typeface="One Little Font Bold"/>
              </a:rPr>
              <a:t> Gayler has taught Year 6 for quite a few years now and particularly loves History, Music, Art and reading. Seeing children discover new books and authors they love is always a highlight of the job, as is seeing children in  Upper KS2  grow in independence and get ready for the next adventure of secondary school!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4AAD"/>
        </a:solidFill>
        <a:effectLst/>
      </p:bgPr>
    </p:bg>
    <p:spTree>
      <p:nvGrpSpPr>
        <p:cNvPr id="1" name="">
          <a:extLst>
            <a:ext uri="{FF2B5EF4-FFF2-40B4-BE49-F238E27FC236}">
              <a16:creationId xmlns:a16="http://schemas.microsoft.com/office/drawing/2014/main" id="{52BBC7FE-8520-C6CD-CD73-81C02936CF9C}"/>
            </a:ext>
          </a:extLst>
        </p:cNvPr>
        <p:cNvGrpSpPr/>
        <p:nvPr/>
      </p:nvGrpSpPr>
      <p:grpSpPr>
        <a:xfrm>
          <a:off x="0" y="0"/>
          <a:ext cx="0" cy="0"/>
          <a:chOff x="0" y="0"/>
          <a:chExt cx="0" cy="0"/>
        </a:xfrm>
      </p:grpSpPr>
      <p:sp>
        <p:nvSpPr>
          <p:cNvPr id="2" name="TextBox 2">
            <a:extLst>
              <a:ext uri="{FF2B5EF4-FFF2-40B4-BE49-F238E27FC236}">
                <a16:creationId xmlns:a16="http://schemas.microsoft.com/office/drawing/2014/main" id="{361A1C7D-9DE5-AB37-53FA-F1D57199C9E9}"/>
              </a:ext>
            </a:extLst>
          </p:cNvPr>
          <p:cNvSpPr txBox="1"/>
          <p:nvPr/>
        </p:nvSpPr>
        <p:spPr>
          <a:xfrm>
            <a:off x="3505199" y="495300"/>
            <a:ext cx="11277600" cy="2718693"/>
          </a:xfrm>
          <a:prstGeom prst="rect">
            <a:avLst/>
          </a:prstGeom>
        </p:spPr>
        <p:txBody>
          <a:bodyPr wrap="square" lIns="0" tIns="0" rIns="0" bIns="0" rtlCol="0" anchor="t">
            <a:spAutoFit/>
          </a:bodyPr>
          <a:lstStyle/>
          <a:p>
            <a:pPr algn="ctr">
              <a:lnSpc>
                <a:spcPts val="10639"/>
              </a:lnSpc>
              <a:spcBef>
                <a:spcPct val="0"/>
              </a:spcBef>
            </a:pPr>
            <a:r>
              <a:rPr lang="en-US" sz="7599" b="1" dirty="0">
                <a:solidFill>
                  <a:srgbClr val="FFFFFF"/>
                </a:solidFill>
                <a:latin typeface="One Little Font Bold"/>
                <a:ea typeface="One Little Font Bold"/>
                <a:cs typeface="One Little Font Bold"/>
                <a:sym typeface="One Little Font Bold"/>
              </a:rPr>
              <a:t>All about us – Miss Bright </a:t>
            </a:r>
          </a:p>
          <a:p>
            <a:pPr algn="ctr">
              <a:lnSpc>
                <a:spcPts val="10639"/>
              </a:lnSpc>
              <a:spcBef>
                <a:spcPct val="0"/>
              </a:spcBef>
            </a:pPr>
            <a:endParaRPr lang="en-US" sz="7599" b="1" dirty="0">
              <a:solidFill>
                <a:srgbClr val="FFFFFF"/>
              </a:solidFill>
              <a:latin typeface="One Little Font Bold"/>
              <a:ea typeface="One Little Font Bold"/>
              <a:cs typeface="One Little Font Bold"/>
              <a:sym typeface="One Little Font Bold"/>
            </a:endParaRPr>
          </a:p>
        </p:txBody>
      </p:sp>
      <p:sp>
        <p:nvSpPr>
          <p:cNvPr id="3" name="TextBox 3">
            <a:extLst>
              <a:ext uri="{FF2B5EF4-FFF2-40B4-BE49-F238E27FC236}">
                <a16:creationId xmlns:a16="http://schemas.microsoft.com/office/drawing/2014/main" id="{3832FEEC-BDEB-07DA-A10A-6CC7245BD4FE}"/>
              </a:ext>
            </a:extLst>
          </p:cNvPr>
          <p:cNvSpPr txBox="1"/>
          <p:nvPr/>
        </p:nvSpPr>
        <p:spPr>
          <a:xfrm>
            <a:off x="606898" y="2313907"/>
            <a:ext cx="17074203" cy="7484741"/>
          </a:xfrm>
          <a:prstGeom prst="rect">
            <a:avLst/>
          </a:prstGeom>
        </p:spPr>
        <p:txBody>
          <a:bodyPr lIns="0" tIns="0" rIns="0" bIns="0" rtlCol="0" anchor="t">
            <a:spAutoFit/>
          </a:bodyPr>
          <a:lstStyle/>
          <a:p>
            <a:pPr algn="ctr">
              <a:lnSpc>
                <a:spcPts val="9927"/>
              </a:lnSpc>
              <a:spcBef>
                <a:spcPct val="0"/>
              </a:spcBef>
            </a:pPr>
            <a:r>
              <a:rPr lang="en-US" sz="4800" b="1" dirty="0">
                <a:solidFill>
                  <a:srgbClr val="FFFFFF"/>
                </a:solidFill>
                <a:latin typeface="One Little Font Bold"/>
                <a:ea typeface="One Little Font Bold"/>
                <a:cs typeface="One Little Font Bold"/>
                <a:sym typeface="One Little Font Bold"/>
              </a:rPr>
              <a:t>Miss Bright has taught Year 5 and 6 for the last 11 years! </a:t>
            </a:r>
          </a:p>
          <a:p>
            <a:pPr algn="ctr">
              <a:lnSpc>
                <a:spcPts val="9927"/>
              </a:lnSpc>
              <a:spcBef>
                <a:spcPct val="0"/>
              </a:spcBef>
            </a:pPr>
            <a:r>
              <a:rPr lang="en-US" sz="4800" b="1" dirty="0">
                <a:solidFill>
                  <a:srgbClr val="FFFFFF"/>
                </a:solidFill>
                <a:latin typeface="One Little Font Bold"/>
                <a:ea typeface="One Little Font Bold"/>
                <a:cs typeface="One Little Font Bold"/>
                <a:sym typeface="One Little Font Bold"/>
              </a:rPr>
              <a:t>She particularly enjoys teaching maths and science and building children’s confidence in all subjects, so that they enjoy their time at school.</a:t>
            </a:r>
          </a:p>
          <a:p>
            <a:pPr algn="ctr">
              <a:lnSpc>
                <a:spcPts val="9927"/>
              </a:lnSpc>
              <a:spcBef>
                <a:spcPct val="0"/>
              </a:spcBef>
            </a:pPr>
            <a:r>
              <a:rPr lang="en-US" sz="4800" b="1" dirty="0">
                <a:solidFill>
                  <a:srgbClr val="FFFFFF"/>
                </a:solidFill>
                <a:latin typeface="One Little Font Bold"/>
                <a:ea typeface="One Little Font Bold"/>
                <a:cs typeface="One Little Font Bold"/>
                <a:sym typeface="One Little Font Bold"/>
              </a:rPr>
              <a:t>When Miss Bright is not busy with her own 5 children, she can often be found curled up with a book or out running in the countryside.</a:t>
            </a:r>
          </a:p>
        </p:txBody>
      </p:sp>
    </p:spTree>
    <p:extLst>
      <p:ext uri="{BB962C8B-B14F-4D97-AF65-F5344CB8AC3E}">
        <p14:creationId xmlns:p14="http://schemas.microsoft.com/office/powerpoint/2010/main" val="26975021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4AAD"/>
        </a:solidFill>
        <a:effectLst/>
      </p:bgPr>
    </p:bg>
    <p:spTree>
      <p:nvGrpSpPr>
        <p:cNvPr id="1" name=""/>
        <p:cNvGrpSpPr/>
        <p:nvPr/>
      </p:nvGrpSpPr>
      <p:grpSpPr>
        <a:xfrm>
          <a:off x="0" y="0"/>
          <a:ext cx="0" cy="0"/>
          <a:chOff x="0" y="0"/>
          <a:chExt cx="0" cy="0"/>
        </a:xfrm>
      </p:grpSpPr>
      <p:sp>
        <p:nvSpPr>
          <p:cNvPr id="2" name="TextBox 2"/>
          <p:cNvSpPr txBox="1"/>
          <p:nvPr/>
        </p:nvSpPr>
        <p:spPr>
          <a:xfrm>
            <a:off x="914400" y="147513"/>
            <a:ext cx="16916400" cy="7923964"/>
          </a:xfrm>
          <a:prstGeom prst="rect">
            <a:avLst/>
          </a:prstGeom>
        </p:spPr>
        <p:txBody>
          <a:bodyPr wrap="square" lIns="0" tIns="0" rIns="0" bIns="0" rtlCol="0" anchor="t">
            <a:spAutoFit/>
          </a:bodyPr>
          <a:lstStyle/>
          <a:p>
            <a:pPr algn="ctr">
              <a:lnSpc>
                <a:spcPts val="10639"/>
              </a:lnSpc>
              <a:spcBef>
                <a:spcPct val="0"/>
              </a:spcBef>
            </a:pPr>
            <a:r>
              <a:rPr lang="en-US" sz="7599" b="1" dirty="0">
                <a:solidFill>
                  <a:srgbClr val="FFFFFF"/>
                </a:solidFill>
                <a:latin typeface="One Little Font Bold"/>
                <a:ea typeface="One Little Font Bold"/>
                <a:cs typeface="One Little Font Bold"/>
                <a:sym typeface="One Little Font Bold"/>
              </a:rPr>
              <a:t>All about our Year  </a:t>
            </a:r>
          </a:p>
          <a:p>
            <a:pPr>
              <a:lnSpc>
                <a:spcPts val="10639"/>
              </a:lnSpc>
              <a:spcBef>
                <a:spcPct val="0"/>
              </a:spcBef>
            </a:pPr>
            <a:r>
              <a:rPr lang="en-US" sz="2800" b="1" dirty="0">
                <a:solidFill>
                  <a:srgbClr val="FFFFFF"/>
                </a:solidFill>
                <a:latin typeface="One Little Font Bold"/>
                <a:ea typeface="One Little Font Bold"/>
                <a:cs typeface="One Little Font Bold"/>
                <a:sym typeface="One Little Font Bold"/>
              </a:rPr>
              <a:t>At the beginning of the year  we have our residential outdoor adventure week which remains a highlight of the year!</a:t>
            </a:r>
          </a:p>
          <a:p>
            <a:pPr>
              <a:lnSpc>
                <a:spcPts val="10639"/>
              </a:lnSpc>
              <a:spcBef>
                <a:spcPct val="0"/>
              </a:spcBef>
            </a:pPr>
            <a:r>
              <a:rPr lang="en-US" sz="2800" b="1" dirty="0">
                <a:solidFill>
                  <a:srgbClr val="FFFFFF"/>
                </a:solidFill>
                <a:latin typeface="One Little Font Bold"/>
                <a:ea typeface="One Little Font Bold"/>
                <a:cs typeface="One Little Font Bold"/>
                <a:sym typeface="One Little Font Bold"/>
              </a:rPr>
              <a:t>Rowling class  take on lots of responsibilities around school and also take the lead in the KS2 Summer production.  They act as buddies to our EYFS children as well as helping with events such as the Reading cafes. In the spring term there are before and after school booster sessions to prepare Year 6  for SATs, but they all look forward to the breakfasts in SATs week as well as the party afterwards and the end of year trips.</a:t>
            </a:r>
          </a:p>
        </p:txBody>
      </p:sp>
    </p:spTree>
    <p:extLst>
      <p:ext uri="{BB962C8B-B14F-4D97-AF65-F5344CB8AC3E}">
        <p14:creationId xmlns:p14="http://schemas.microsoft.com/office/powerpoint/2010/main" val="11348792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4AAD"/>
        </a:solidFill>
        <a:effectLst/>
      </p:bgPr>
    </p:bg>
    <p:spTree>
      <p:nvGrpSpPr>
        <p:cNvPr id="1" name=""/>
        <p:cNvGrpSpPr/>
        <p:nvPr/>
      </p:nvGrpSpPr>
      <p:grpSpPr>
        <a:xfrm>
          <a:off x="0" y="0"/>
          <a:ext cx="0" cy="0"/>
          <a:chOff x="0" y="0"/>
          <a:chExt cx="0" cy="0"/>
        </a:xfrm>
      </p:grpSpPr>
      <p:sp>
        <p:nvSpPr>
          <p:cNvPr id="2" name="TextBox 2"/>
          <p:cNvSpPr txBox="1"/>
          <p:nvPr/>
        </p:nvSpPr>
        <p:spPr>
          <a:xfrm>
            <a:off x="1984886" y="147513"/>
            <a:ext cx="14226303" cy="1292861"/>
          </a:xfrm>
          <a:prstGeom prst="rect">
            <a:avLst/>
          </a:prstGeom>
        </p:spPr>
        <p:txBody>
          <a:bodyPr lIns="0" tIns="0" rIns="0" bIns="0" rtlCol="0" anchor="t">
            <a:spAutoFit/>
          </a:bodyPr>
          <a:lstStyle/>
          <a:p>
            <a:pPr algn="ctr">
              <a:lnSpc>
                <a:spcPts val="10639"/>
              </a:lnSpc>
              <a:spcBef>
                <a:spcPct val="0"/>
              </a:spcBef>
            </a:pPr>
            <a:r>
              <a:rPr lang="en-US" sz="7599" b="1" dirty="0">
                <a:solidFill>
                  <a:srgbClr val="FFFFFF"/>
                </a:solidFill>
                <a:latin typeface="One Little Font Bold"/>
                <a:ea typeface="One Little Font Bold"/>
                <a:cs typeface="One Little Font Bold"/>
                <a:sym typeface="One Little Font Bold"/>
              </a:rPr>
              <a:t>What to look forward to in our class</a:t>
            </a:r>
          </a:p>
        </p:txBody>
      </p:sp>
      <p:pic>
        <p:nvPicPr>
          <p:cNvPr id="8" name="Picture 7">
            <a:extLst>
              <a:ext uri="{FF2B5EF4-FFF2-40B4-BE49-F238E27FC236}">
                <a16:creationId xmlns:a16="http://schemas.microsoft.com/office/drawing/2014/main" id="{AE343A75-CF44-C159-6E65-597215FE9164}"/>
              </a:ext>
            </a:extLst>
          </p:cNvPr>
          <p:cNvPicPr>
            <a:picLocks noChangeAspect="1"/>
          </p:cNvPicPr>
          <p:nvPr/>
        </p:nvPicPr>
        <p:blipFill>
          <a:blip r:embed="rId2"/>
          <a:stretch>
            <a:fillRect/>
          </a:stretch>
        </p:blipFill>
        <p:spPr>
          <a:xfrm rot="613625">
            <a:off x="13382278" y="3339424"/>
            <a:ext cx="4561719" cy="2654301"/>
          </a:xfrm>
          <a:prstGeom prst="rect">
            <a:avLst/>
          </a:prstGeom>
        </p:spPr>
      </p:pic>
      <p:sp>
        <p:nvSpPr>
          <p:cNvPr id="3" name="TextBox 2">
            <a:extLst>
              <a:ext uri="{FF2B5EF4-FFF2-40B4-BE49-F238E27FC236}">
                <a16:creationId xmlns:a16="http://schemas.microsoft.com/office/drawing/2014/main" id="{C6ED8772-2AA8-879C-85EA-3B6DAA1C0984}"/>
              </a:ext>
            </a:extLst>
          </p:cNvPr>
          <p:cNvSpPr txBox="1"/>
          <p:nvPr/>
        </p:nvSpPr>
        <p:spPr>
          <a:xfrm rot="21096786">
            <a:off x="8810526" y="1954607"/>
            <a:ext cx="8997015" cy="954107"/>
          </a:xfrm>
          <a:prstGeom prst="rect">
            <a:avLst/>
          </a:prstGeom>
          <a:noFill/>
        </p:spPr>
        <p:txBody>
          <a:bodyPr wrap="none" rtlCol="0">
            <a:spAutoFit/>
          </a:bodyPr>
          <a:lstStyle/>
          <a:p>
            <a:r>
              <a:rPr lang="en-US" sz="2800" dirty="0">
                <a:solidFill>
                  <a:schemeClr val="bg2"/>
                </a:solidFill>
              </a:rPr>
              <a:t>Frontiers- the residential is a great start to the Year </a:t>
            </a:r>
          </a:p>
          <a:p>
            <a:r>
              <a:rPr lang="en-US" sz="2800" dirty="0">
                <a:solidFill>
                  <a:schemeClr val="bg2"/>
                </a:solidFill>
              </a:rPr>
              <a:t>and you will really develop independence and  perseverance!</a:t>
            </a:r>
            <a:endParaRPr lang="en-GB" sz="2800" dirty="0">
              <a:solidFill>
                <a:schemeClr val="bg2"/>
              </a:solidFill>
            </a:endParaRPr>
          </a:p>
        </p:txBody>
      </p:sp>
      <p:pic>
        <p:nvPicPr>
          <p:cNvPr id="7" name="Picture 6">
            <a:extLst>
              <a:ext uri="{FF2B5EF4-FFF2-40B4-BE49-F238E27FC236}">
                <a16:creationId xmlns:a16="http://schemas.microsoft.com/office/drawing/2014/main" id="{D090541D-5440-0818-28EF-0D56AE6F6806}"/>
              </a:ext>
            </a:extLst>
          </p:cNvPr>
          <p:cNvPicPr>
            <a:picLocks noChangeAspect="1"/>
          </p:cNvPicPr>
          <p:nvPr/>
        </p:nvPicPr>
        <p:blipFill>
          <a:blip r:embed="rId3"/>
          <a:stretch>
            <a:fillRect/>
          </a:stretch>
        </p:blipFill>
        <p:spPr>
          <a:xfrm rot="20773144">
            <a:off x="9962748" y="3353556"/>
            <a:ext cx="3062260" cy="3888265"/>
          </a:xfrm>
          <a:prstGeom prst="rect">
            <a:avLst/>
          </a:prstGeom>
        </p:spPr>
      </p:pic>
      <p:pic>
        <p:nvPicPr>
          <p:cNvPr id="11" name="Picture 10">
            <a:extLst>
              <a:ext uri="{FF2B5EF4-FFF2-40B4-BE49-F238E27FC236}">
                <a16:creationId xmlns:a16="http://schemas.microsoft.com/office/drawing/2014/main" id="{325E029F-1F8E-CEA9-4981-2621F4FE3D2B}"/>
              </a:ext>
            </a:extLst>
          </p:cNvPr>
          <p:cNvPicPr>
            <a:picLocks noChangeAspect="1"/>
          </p:cNvPicPr>
          <p:nvPr/>
        </p:nvPicPr>
        <p:blipFill>
          <a:blip r:embed="rId4"/>
          <a:stretch>
            <a:fillRect/>
          </a:stretch>
        </p:blipFill>
        <p:spPr>
          <a:xfrm rot="899516">
            <a:off x="5613448" y="1422699"/>
            <a:ext cx="2812759" cy="2703373"/>
          </a:xfrm>
          <a:prstGeom prst="rect">
            <a:avLst/>
          </a:prstGeom>
        </p:spPr>
      </p:pic>
      <p:pic>
        <p:nvPicPr>
          <p:cNvPr id="15" name="Picture 14">
            <a:extLst>
              <a:ext uri="{FF2B5EF4-FFF2-40B4-BE49-F238E27FC236}">
                <a16:creationId xmlns:a16="http://schemas.microsoft.com/office/drawing/2014/main" id="{BC155749-E015-579A-E29D-08319C23C37A}"/>
              </a:ext>
            </a:extLst>
          </p:cNvPr>
          <p:cNvPicPr>
            <a:picLocks noChangeAspect="1"/>
          </p:cNvPicPr>
          <p:nvPr/>
        </p:nvPicPr>
        <p:blipFill>
          <a:blip r:embed="rId5"/>
          <a:stretch>
            <a:fillRect/>
          </a:stretch>
        </p:blipFill>
        <p:spPr>
          <a:xfrm rot="20905934">
            <a:off x="1852732" y="1758092"/>
            <a:ext cx="3513005" cy="3397824"/>
          </a:xfrm>
          <a:prstGeom prst="rect">
            <a:avLst/>
          </a:prstGeom>
        </p:spPr>
      </p:pic>
      <p:pic>
        <p:nvPicPr>
          <p:cNvPr id="19" name="Picture 18">
            <a:extLst>
              <a:ext uri="{FF2B5EF4-FFF2-40B4-BE49-F238E27FC236}">
                <a16:creationId xmlns:a16="http://schemas.microsoft.com/office/drawing/2014/main" id="{A91C682F-BF8E-FB6E-0327-CCC7C1B8445B}"/>
              </a:ext>
            </a:extLst>
          </p:cNvPr>
          <p:cNvPicPr>
            <a:picLocks noChangeAspect="1"/>
          </p:cNvPicPr>
          <p:nvPr/>
        </p:nvPicPr>
        <p:blipFill>
          <a:blip r:embed="rId6"/>
          <a:stretch>
            <a:fillRect/>
          </a:stretch>
        </p:blipFill>
        <p:spPr>
          <a:xfrm>
            <a:off x="5944944" y="4405927"/>
            <a:ext cx="3813876" cy="3453359"/>
          </a:xfrm>
          <a:prstGeom prst="rect">
            <a:avLst/>
          </a:prstGeom>
        </p:spPr>
      </p:pic>
      <p:pic>
        <p:nvPicPr>
          <p:cNvPr id="22" name="Picture 21">
            <a:extLst>
              <a:ext uri="{FF2B5EF4-FFF2-40B4-BE49-F238E27FC236}">
                <a16:creationId xmlns:a16="http://schemas.microsoft.com/office/drawing/2014/main" id="{33863C08-9A7D-5EB0-0465-7DA1C0065D69}"/>
              </a:ext>
            </a:extLst>
          </p:cNvPr>
          <p:cNvPicPr>
            <a:picLocks noChangeAspect="1"/>
          </p:cNvPicPr>
          <p:nvPr/>
        </p:nvPicPr>
        <p:blipFill>
          <a:blip r:embed="rId7"/>
          <a:stretch>
            <a:fillRect/>
          </a:stretch>
        </p:blipFill>
        <p:spPr>
          <a:xfrm rot="987129">
            <a:off x="962030" y="5024792"/>
            <a:ext cx="4548708" cy="3087699"/>
          </a:xfrm>
          <a:prstGeom prst="rect">
            <a:avLst/>
          </a:prstGeom>
        </p:spPr>
      </p:pic>
      <p:pic>
        <p:nvPicPr>
          <p:cNvPr id="24" name="Picture 23">
            <a:extLst>
              <a:ext uri="{FF2B5EF4-FFF2-40B4-BE49-F238E27FC236}">
                <a16:creationId xmlns:a16="http://schemas.microsoft.com/office/drawing/2014/main" id="{890ADC63-F408-AEB0-EE5D-F47C19166938}"/>
              </a:ext>
            </a:extLst>
          </p:cNvPr>
          <p:cNvPicPr>
            <a:picLocks noChangeAspect="1"/>
          </p:cNvPicPr>
          <p:nvPr/>
        </p:nvPicPr>
        <p:blipFill>
          <a:blip r:embed="rId8"/>
          <a:stretch>
            <a:fillRect/>
          </a:stretch>
        </p:blipFill>
        <p:spPr>
          <a:xfrm>
            <a:off x="14800572" y="6134100"/>
            <a:ext cx="2426365" cy="3114926"/>
          </a:xfrm>
          <a:prstGeom prst="rect">
            <a:avLst/>
          </a:prstGeom>
        </p:spPr>
      </p:pic>
      <p:pic>
        <p:nvPicPr>
          <p:cNvPr id="26" name="Picture 25">
            <a:extLst>
              <a:ext uri="{FF2B5EF4-FFF2-40B4-BE49-F238E27FC236}">
                <a16:creationId xmlns:a16="http://schemas.microsoft.com/office/drawing/2014/main" id="{8DF12662-B6C1-BCB6-7E5C-5AD3A65C96B1}"/>
              </a:ext>
            </a:extLst>
          </p:cNvPr>
          <p:cNvPicPr>
            <a:picLocks noChangeAspect="1"/>
          </p:cNvPicPr>
          <p:nvPr/>
        </p:nvPicPr>
        <p:blipFill>
          <a:blip r:embed="rId9"/>
          <a:stretch>
            <a:fillRect/>
          </a:stretch>
        </p:blipFill>
        <p:spPr>
          <a:xfrm rot="322489">
            <a:off x="9196855" y="7079882"/>
            <a:ext cx="2195293" cy="3027990"/>
          </a:xfrm>
          <a:prstGeom prst="rect">
            <a:avLst/>
          </a:prstGeom>
        </p:spPr>
      </p:pic>
      <p:pic>
        <p:nvPicPr>
          <p:cNvPr id="28" name="Picture 27">
            <a:extLst>
              <a:ext uri="{FF2B5EF4-FFF2-40B4-BE49-F238E27FC236}">
                <a16:creationId xmlns:a16="http://schemas.microsoft.com/office/drawing/2014/main" id="{22A6F3BC-77E8-1ED9-05B8-2FFE4E575112}"/>
              </a:ext>
            </a:extLst>
          </p:cNvPr>
          <p:cNvPicPr>
            <a:picLocks noChangeAspect="1"/>
          </p:cNvPicPr>
          <p:nvPr/>
        </p:nvPicPr>
        <p:blipFill>
          <a:blip r:embed="rId10"/>
          <a:stretch>
            <a:fillRect/>
          </a:stretch>
        </p:blipFill>
        <p:spPr>
          <a:xfrm>
            <a:off x="11790426" y="6924751"/>
            <a:ext cx="3062147" cy="2578650"/>
          </a:xfrm>
          <a:prstGeom prst="rect">
            <a:avLst/>
          </a:prstGeom>
        </p:spPr>
      </p:pic>
      <p:pic>
        <p:nvPicPr>
          <p:cNvPr id="30" name="Picture 29">
            <a:extLst>
              <a:ext uri="{FF2B5EF4-FFF2-40B4-BE49-F238E27FC236}">
                <a16:creationId xmlns:a16="http://schemas.microsoft.com/office/drawing/2014/main" id="{1D42936E-9594-4FB1-FE0A-4C0187B230DE}"/>
              </a:ext>
            </a:extLst>
          </p:cNvPr>
          <p:cNvPicPr>
            <a:picLocks noChangeAspect="1"/>
          </p:cNvPicPr>
          <p:nvPr/>
        </p:nvPicPr>
        <p:blipFill>
          <a:blip r:embed="rId11"/>
          <a:stretch>
            <a:fillRect/>
          </a:stretch>
        </p:blipFill>
        <p:spPr>
          <a:xfrm>
            <a:off x="4174624" y="7550588"/>
            <a:ext cx="3747433" cy="2241112"/>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TotalTime>
  <Words>297</Words>
  <Application>Microsoft Office PowerPoint</Application>
  <PresentationFormat>Custom</PresentationFormat>
  <Paragraphs>19</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Calibri</vt:lpstr>
      <vt:lpstr>Arial</vt:lpstr>
      <vt:lpstr>One Little Font Bold</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Heading</dc:title>
  <dc:creator>Julia Collins - Ryton-On-Dunsmore</dc:creator>
  <cp:lastModifiedBy>Emma Bright</cp:lastModifiedBy>
  <cp:revision>9</cp:revision>
  <dcterms:created xsi:type="dcterms:W3CDTF">2006-08-16T00:00:00Z</dcterms:created>
  <dcterms:modified xsi:type="dcterms:W3CDTF">2025-09-19T10:07:38Z</dcterms:modified>
  <dc:identifier>DAGYg76fMhY</dc:identifier>
</cp:coreProperties>
</file>