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7" r:id="rId4"/>
    <p:sldId id="259" r:id="rId5"/>
    <p:sldId id="263" r:id="rId6"/>
    <p:sldId id="258" r:id="rId7"/>
    <p:sldId id="264" r:id="rId8"/>
    <p:sldId id="265" r:id="rId9"/>
    <p:sldId id="266" r:id="rId10"/>
    <p:sldId id="260" r:id="rId11"/>
  </p:sldIdLst>
  <p:sldSz cx="18288000" cy="10287000"/>
  <p:notesSz cx="6858000" cy="9144000"/>
  <p:embeddedFontLst>
    <p:embeddedFont>
      <p:font typeface="One Little Font Bold" panose="020B0604020202020204" charset="0"/>
      <p:regular r:id="rId12"/>
    </p:embeddedFont>
    <p:embeddedFont>
      <p:font typeface="Sassoon Primary" pitchFamily="50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D2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65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758475" y="7655506"/>
            <a:ext cx="11946247" cy="2340347"/>
          </a:xfrm>
          <a:custGeom>
            <a:avLst/>
            <a:gdLst/>
            <a:ahLst/>
            <a:cxnLst/>
            <a:rect l="l" t="t" r="r" b="b"/>
            <a:pathLst>
              <a:path w="11946247" h="2340347">
                <a:moveTo>
                  <a:pt x="0" y="0"/>
                </a:moveTo>
                <a:lnTo>
                  <a:pt x="11946246" y="0"/>
                </a:lnTo>
                <a:lnTo>
                  <a:pt x="11946246" y="2340347"/>
                </a:lnTo>
                <a:lnTo>
                  <a:pt x="0" y="23403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70604" y="217380"/>
            <a:ext cx="2758759" cy="3678345"/>
          </a:xfrm>
          <a:custGeom>
            <a:avLst/>
            <a:gdLst/>
            <a:ahLst/>
            <a:cxnLst/>
            <a:rect l="l" t="t" r="r" b="b"/>
            <a:pathLst>
              <a:path w="2758759" h="3678345">
                <a:moveTo>
                  <a:pt x="0" y="0"/>
                </a:moveTo>
                <a:lnTo>
                  <a:pt x="2758758" y="0"/>
                </a:lnTo>
                <a:lnTo>
                  <a:pt x="2758758" y="3678345"/>
                </a:lnTo>
                <a:lnTo>
                  <a:pt x="0" y="36783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077" t="-16302" r="-11142" b="-4724"/>
            </a:stretch>
          </a:blipFill>
          <a:ln w="85725" cap="sq">
            <a:solidFill>
              <a:srgbClr val="004AAD"/>
            </a:solidFill>
            <a:prstDash val="solid"/>
            <a:miter/>
          </a:ln>
          <a:effectLst>
            <a:softEdge rad="127000"/>
          </a:effectLst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478506" y="354351"/>
            <a:ext cx="14260283" cy="354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281"/>
              </a:lnSpc>
            </a:pPr>
            <a:r>
              <a:rPr lang="en-US" sz="10200" b="1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Welcome to Ryton-on-Dunsmore CE Academy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029200" y="4388683"/>
            <a:ext cx="9372600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Wilde– Year 3/4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419796" y="6268026"/>
            <a:ext cx="6377702" cy="1078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20"/>
              </a:lnSpc>
            </a:pPr>
            <a:r>
              <a:rPr lang="en-US" sz="6300" b="1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Let your light shine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-3810000" y="114300"/>
            <a:ext cx="13450912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Class teachers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378B7C-5EEE-7724-D84C-47AB32940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1092">
            <a:off x="11039789" y="726927"/>
            <a:ext cx="6967840" cy="8529860"/>
          </a:xfrm>
          <a:prstGeom prst="rect">
            <a:avLst/>
          </a:prstGeom>
        </p:spPr>
      </p:pic>
      <p:pic>
        <p:nvPicPr>
          <p:cNvPr id="9" name="Picture 8" descr="A person wearing glasses and a necklace&#10;&#10;Description automatically generated">
            <a:extLst>
              <a:ext uri="{FF2B5EF4-FFF2-40B4-BE49-F238E27FC236}">
                <a16:creationId xmlns:a16="http://schemas.microsoft.com/office/drawing/2014/main" id="{68D4ED2A-3722-F0F6-14AD-EF77B58C29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7"/>
          <a:stretch/>
        </p:blipFill>
        <p:spPr>
          <a:xfrm>
            <a:off x="12574894" y="2095500"/>
            <a:ext cx="3897630" cy="51130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3E6E1F-D8F9-BB72-BD7E-11026E4C3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1092">
            <a:off x="1354545" y="1260327"/>
            <a:ext cx="6967840" cy="852986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C26CF3B-0BA2-911A-B48E-71F031CBFE3A}"/>
              </a:ext>
            </a:extLst>
          </p:cNvPr>
          <p:cNvSpPr/>
          <p:nvPr/>
        </p:nvSpPr>
        <p:spPr>
          <a:xfrm>
            <a:off x="1752600" y="7810500"/>
            <a:ext cx="5638800" cy="1143000"/>
          </a:xfrm>
          <a:prstGeom prst="rect">
            <a:avLst/>
          </a:prstGeom>
          <a:solidFill>
            <a:srgbClr val="D2D2D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740B90-F3A3-0BE2-0465-1BDD455572AC}"/>
              </a:ext>
            </a:extLst>
          </p:cNvPr>
          <p:cNvSpPr txBox="1"/>
          <p:nvPr/>
        </p:nvSpPr>
        <p:spPr>
          <a:xfrm>
            <a:off x="2406446" y="7833852"/>
            <a:ext cx="563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One Little Font Bold" panose="020B0604020202020204" charset="0"/>
              </a:rPr>
              <a:t>Mr. Lee</a:t>
            </a:r>
            <a:endParaRPr lang="en-GB" sz="9600" dirty="0">
              <a:solidFill>
                <a:schemeClr val="bg1"/>
              </a:solidFill>
              <a:latin typeface="One Little Font Bold" panose="020B0604020202020204" charset="0"/>
            </a:endParaRPr>
          </a:p>
        </p:txBody>
      </p:sp>
      <p:pic>
        <p:nvPicPr>
          <p:cNvPr id="10" name="Picture 9" descr="A person wearing a yellow helmet and crawling through a hole in the ground">
            <a:extLst>
              <a:ext uri="{FF2B5EF4-FFF2-40B4-BE49-F238E27FC236}">
                <a16:creationId xmlns:a16="http://schemas.microsoft.com/office/drawing/2014/main" id="{D6098BED-45E8-3D4B-C567-91DFEEB95D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2599477"/>
            <a:ext cx="4209783" cy="508804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638800" y="266700"/>
            <a:ext cx="7469391" cy="27186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All about </a:t>
            </a:r>
            <a:r>
              <a:rPr lang="en-US" sz="7599" b="1" dirty="0" err="1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Mr</a:t>
            </a: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 Lee </a:t>
            </a:r>
          </a:p>
          <a:p>
            <a:pPr algn="ctr">
              <a:lnSpc>
                <a:spcPts val="10639"/>
              </a:lnSpc>
              <a:spcBef>
                <a:spcPct val="0"/>
              </a:spcBef>
            </a:pPr>
            <a:endParaRPr lang="en-US" sz="7599" b="1" dirty="0">
              <a:solidFill>
                <a:srgbClr val="FFFFFF"/>
              </a:solidFill>
              <a:latin typeface="One Little Font Bold"/>
              <a:ea typeface="One Little Font Bold"/>
              <a:cs typeface="One Little Font Bold"/>
              <a:sym typeface="One Little Font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06898" y="2313907"/>
            <a:ext cx="17074203" cy="8887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27"/>
              </a:lnSpc>
              <a:spcBef>
                <a:spcPct val="0"/>
              </a:spcBef>
            </a:pPr>
            <a:r>
              <a:rPr lang="en-US" sz="7090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I love challenging the children and myself, whether it’s a </a:t>
            </a:r>
            <a:r>
              <a:rPr lang="en-US" sz="7090" b="1" dirty="0" err="1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maths</a:t>
            </a:r>
            <a:r>
              <a:rPr lang="en-US" sz="7090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 problem or a sporting event.  I have a large family and love to take camping holidays all over the place.  My pupils always groan at my jokes but work hard with enthusiasm in the classroom. </a:t>
            </a:r>
          </a:p>
          <a:p>
            <a:pPr algn="ctr">
              <a:lnSpc>
                <a:spcPts val="9927"/>
              </a:lnSpc>
              <a:spcBef>
                <a:spcPct val="0"/>
              </a:spcBef>
            </a:pPr>
            <a:endParaRPr lang="en-US" sz="7090" b="1" dirty="0">
              <a:solidFill>
                <a:srgbClr val="FFFFFF"/>
              </a:solidFill>
              <a:latin typeface="One Little Font Bold"/>
              <a:ea typeface="One Little Font Bold"/>
              <a:cs typeface="One Little Font Bold"/>
              <a:sym typeface="One Little Font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968029" y="7022278"/>
            <a:ext cx="7620000" cy="1929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One Little Font Bold"/>
              </a:rPr>
              <a:t>All about </a:t>
            </a:r>
            <a:r>
              <a:rPr lang="en-US" sz="57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  <a:sym typeface="One Little Font Bold"/>
              </a:rPr>
              <a:t>Mrs</a:t>
            </a:r>
            <a:r>
              <a:rPr lang="en-US" sz="5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One Little Font Bold"/>
              </a:rPr>
              <a:t> Lambeth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F8AE6E-38CD-4B2A-8E02-F099DD30E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5189" y="943563"/>
            <a:ext cx="1825824" cy="12893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ogo of a tiger&#10;&#10;Description automatically generated">
            <a:extLst>
              <a:ext uri="{FF2B5EF4-FFF2-40B4-BE49-F238E27FC236}">
                <a16:creationId xmlns:a16="http://schemas.microsoft.com/office/drawing/2014/main" id="{090B7670-0F4D-C191-0D55-369F15F460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1434325" y="1114183"/>
            <a:ext cx="796372" cy="948063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3293907-0F26-4752-BCD0-3AC2C5026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5524" y="953307"/>
            <a:ext cx="1020612" cy="1274620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CA07809-FD84-4293-BEDA-C920BB2A1F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4528" y="13279"/>
            <a:ext cx="2364228" cy="22190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 beach with a cloudy sky&#10;&#10;Description automatically generated with medium confidence">
            <a:extLst>
              <a:ext uri="{FF2B5EF4-FFF2-40B4-BE49-F238E27FC236}">
                <a16:creationId xmlns:a16="http://schemas.microsoft.com/office/drawing/2014/main" id="{BAE20928-9355-949C-405C-1801146894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7984911" y="279369"/>
            <a:ext cx="1271347" cy="1695130"/>
          </a:xfrm>
          <a:prstGeom prst="rect">
            <a:avLst/>
          </a:prstGeom>
        </p:spPr>
      </p:pic>
      <p:sp>
        <p:nvSpPr>
          <p:cNvPr id="26" name="Right Triangle 25">
            <a:extLst>
              <a:ext uri="{FF2B5EF4-FFF2-40B4-BE49-F238E27FC236}">
                <a16:creationId xmlns:a16="http://schemas.microsoft.com/office/drawing/2014/main" id="{A06D4B98-7FBD-4771-9C71-AE026D670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85445" y="-1"/>
            <a:ext cx="1638390" cy="2219050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E32D174-F8A9-4FF0-8888-1B4F5E184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16105" y="932278"/>
            <a:ext cx="6048756" cy="330555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69201C5-687E-46FB-BA72-23BA40BFE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9660" y="4272135"/>
            <a:ext cx="3508613" cy="512410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339141A8-FDFD-4ABE-A499-72C9669F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671215" y="1487825"/>
            <a:ext cx="2057400" cy="3535166"/>
          </a:xfrm>
          <a:custGeom>
            <a:avLst/>
            <a:gdLst>
              <a:gd name="connsiteX0" fmla="*/ 0 w 1371600"/>
              <a:gd name="connsiteY0" fmla="*/ 0 h 2356777"/>
              <a:gd name="connsiteX1" fmla="*/ 0 w 1371600"/>
              <a:gd name="connsiteY1" fmla="*/ 1216152 h 2356777"/>
              <a:gd name="connsiteX2" fmla="*/ 4495 w 1371600"/>
              <a:gd name="connsiteY2" fmla="*/ 1216152 h 2356777"/>
              <a:gd name="connsiteX3" fmla="*/ 4495 w 1371600"/>
              <a:gd name="connsiteY3" fmla="*/ 2356777 h 2356777"/>
              <a:gd name="connsiteX4" fmla="*/ 1367105 w 1371600"/>
              <a:gd name="connsiteY4" fmla="*/ 2356777 h 2356777"/>
              <a:gd name="connsiteX5" fmla="*/ 1367105 w 1371600"/>
              <a:gd name="connsiteY5" fmla="*/ 1216152 h 2356777"/>
              <a:gd name="connsiteX6" fmla="*/ 1371600 w 1371600"/>
              <a:gd name="connsiteY6" fmla="*/ 1216152 h 2356777"/>
              <a:gd name="connsiteX7" fmla="*/ 1367105 w 1371600"/>
              <a:gd name="connsiteY7" fmla="*/ 1212166 h 2356777"/>
              <a:gd name="connsiteX8" fmla="*/ 1367105 w 1371600"/>
              <a:gd name="connsiteY8" fmla="*/ 1210176 h 2356777"/>
              <a:gd name="connsiteX9" fmla="*/ 1364860 w 1371600"/>
              <a:gd name="connsiteY9" fmla="*/ 1210176 h 235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1600" h="2356777">
                <a:moveTo>
                  <a:pt x="0" y="0"/>
                </a:moveTo>
                <a:lnTo>
                  <a:pt x="0" y="1216152"/>
                </a:lnTo>
                <a:lnTo>
                  <a:pt x="4495" y="1216152"/>
                </a:lnTo>
                <a:lnTo>
                  <a:pt x="4495" y="2356777"/>
                </a:lnTo>
                <a:lnTo>
                  <a:pt x="1367105" y="2356777"/>
                </a:lnTo>
                <a:lnTo>
                  <a:pt x="1367105" y="1216152"/>
                </a:lnTo>
                <a:lnTo>
                  <a:pt x="1371600" y="1216152"/>
                </a:lnTo>
                <a:lnTo>
                  <a:pt x="1367105" y="1212166"/>
                </a:lnTo>
                <a:lnTo>
                  <a:pt x="1367105" y="1210176"/>
                </a:lnTo>
                <a:lnTo>
                  <a:pt x="1364860" y="1210176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439E11-755A-4258-859D-56A6B6AFC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7558" y="2228746"/>
            <a:ext cx="2986407" cy="2057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couple of cats lying on a couch&#10;&#10;Description automatically generated">
            <a:extLst>
              <a:ext uri="{FF2B5EF4-FFF2-40B4-BE49-F238E27FC236}">
                <a16:creationId xmlns:a16="http://schemas.microsoft.com/office/drawing/2014/main" id="{E73601B9-DB03-A1B5-5B47-2787E57B4C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823" y="2448159"/>
            <a:ext cx="2138793" cy="1604095"/>
          </a:xfrm>
          <a:prstGeom prst="rect">
            <a:avLst/>
          </a:prstGeom>
        </p:spPr>
      </p:pic>
      <p:sp>
        <p:nvSpPr>
          <p:cNvPr id="36" name="Right Triangle 35">
            <a:extLst>
              <a:ext uri="{FF2B5EF4-FFF2-40B4-BE49-F238E27FC236}">
                <a16:creationId xmlns:a16="http://schemas.microsoft.com/office/drawing/2014/main" id="{E916EF49-F958-4F28-A999-F8FA8D09A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810242" y="3656347"/>
            <a:ext cx="488400" cy="609953"/>
          </a:xfrm>
          <a:prstGeom prst="rtTriangle">
            <a:avLst/>
          </a:prstGeom>
          <a:solidFill>
            <a:srgbClr val="0AE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A collage of different musical logos&#10;&#10;Description automatically generated">
            <a:extLst>
              <a:ext uri="{FF2B5EF4-FFF2-40B4-BE49-F238E27FC236}">
                <a16:creationId xmlns:a16="http://schemas.microsoft.com/office/drawing/2014/main" id="{41CAE3B4-E0EF-1104-9204-5DF1E91D60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029" y="1256634"/>
            <a:ext cx="5574029" cy="2689468"/>
          </a:xfrm>
          <a:prstGeom prst="rect">
            <a:avLst/>
          </a:prstGeom>
        </p:spPr>
      </p:pic>
      <p:sp>
        <p:nvSpPr>
          <p:cNvPr id="38" name="Right Triangle 37">
            <a:extLst>
              <a:ext uri="{FF2B5EF4-FFF2-40B4-BE49-F238E27FC236}">
                <a16:creationId xmlns:a16="http://schemas.microsoft.com/office/drawing/2014/main" id="{A7665D74-DFEA-412C-928C-F090E6708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875871" y="4864583"/>
            <a:ext cx="2821644" cy="163839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E84BD56-679D-4E0C-9C9B-D694ABF07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8850" y="4264978"/>
            <a:ext cx="5212080" cy="282549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ight Triangle 41">
            <a:extLst>
              <a:ext uri="{FF2B5EF4-FFF2-40B4-BE49-F238E27FC236}">
                <a16:creationId xmlns:a16="http://schemas.microsoft.com/office/drawing/2014/main" id="{2335FEDF-EF88-4E68-9CF7-5A72EF32A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40652" y="2232333"/>
            <a:ext cx="1638390" cy="2046147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03DB71A4-74AA-406D-9553-61C0C6D236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41639" y="2222616"/>
            <a:ext cx="2336694" cy="2043684"/>
          </a:xfrm>
          <a:custGeom>
            <a:avLst/>
            <a:gdLst>
              <a:gd name="connsiteX0" fmla="*/ 0 w 1557796"/>
              <a:gd name="connsiteY0" fmla="*/ 0 h 1362456"/>
              <a:gd name="connsiteX1" fmla="*/ 1557796 w 1557796"/>
              <a:gd name="connsiteY1" fmla="*/ 0 h 1362456"/>
              <a:gd name="connsiteX2" fmla="*/ 1557796 w 1557796"/>
              <a:gd name="connsiteY2" fmla="*/ 1362456 h 1362456"/>
              <a:gd name="connsiteX3" fmla="*/ 1090945 w 1557796"/>
              <a:gd name="connsiteY3" fmla="*/ 1362456 h 1362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7796" h="1362456">
                <a:moveTo>
                  <a:pt x="0" y="0"/>
                </a:moveTo>
                <a:lnTo>
                  <a:pt x="1557796" y="0"/>
                </a:lnTo>
                <a:lnTo>
                  <a:pt x="1557796" y="1362456"/>
                </a:lnTo>
                <a:lnTo>
                  <a:pt x="1090945" y="1362456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ight Triangle 45">
            <a:extLst>
              <a:ext uri="{FF2B5EF4-FFF2-40B4-BE49-F238E27FC236}">
                <a16:creationId xmlns:a16="http://schemas.microsoft.com/office/drawing/2014/main" id="{DA9994C2-211B-4BF6-B6A0-D67471594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4528" y="2220153"/>
            <a:ext cx="1638390" cy="2046147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watercolor of a stack of books&#10;&#10;Description automatically generated">
            <a:extLst>
              <a:ext uri="{FF2B5EF4-FFF2-40B4-BE49-F238E27FC236}">
                <a16:creationId xmlns:a16="http://schemas.microsoft.com/office/drawing/2014/main" id="{2262ECEA-ABAC-C2D9-2F93-9D3BEFE8FA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70" y="4839403"/>
            <a:ext cx="3048324" cy="4069669"/>
          </a:xfrm>
          <a:prstGeom prst="rect">
            <a:avLst/>
          </a:prstGeom>
        </p:spPr>
      </p:pic>
      <p:pic>
        <p:nvPicPr>
          <p:cNvPr id="9" name="Picture 8" descr="A tall tower in a city&#10;&#10;Description automatically generated">
            <a:extLst>
              <a:ext uri="{FF2B5EF4-FFF2-40B4-BE49-F238E27FC236}">
                <a16:creationId xmlns:a16="http://schemas.microsoft.com/office/drawing/2014/main" id="{099EB64C-A718-B42C-142F-2614B16C07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024" y="4469227"/>
            <a:ext cx="3620970" cy="2416998"/>
          </a:xfrm>
          <a:prstGeom prst="rect">
            <a:avLst/>
          </a:prstGeom>
        </p:spPr>
      </p:pic>
      <p:sp>
        <p:nvSpPr>
          <p:cNvPr id="48" name="Right Triangle 47">
            <a:extLst>
              <a:ext uri="{FF2B5EF4-FFF2-40B4-BE49-F238E27FC236}">
                <a16:creationId xmlns:a16="http://schemas.microsoft.com/office/drawing/2014/main" id="{837A7BE2-DF08-4ECE-A520-13927DBF4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74442" y="7421169"/>
            <a:ext cx="2243276" cy="1675613"/>
          </a:xfrm>
          <a:prstGeom prst="rtTriangle">
            <a:avLst/>
          </a:prstGeom>
          <a:solidFill>
            <a:schemeClr val="accent3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782945" y="4729572"/>
            <a:ext cx="5559866" cy="4592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Sassoon Primary" pitchFamily="50" charset="0"/>
                <a:sym typeface="One Little Font Bold"/>
              </a:rPr>
              <a:t>I grew up in Portsmouth, Hampshire but my family now live in Warwickshire.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Sassoon Primary" pitchFamily="50" charset="0"/>
                <a:sym typeface="One Little Font Bold"/>
              </a:rPr>
              <a:t>I love reading, watching Rugby, going to musicals, walks in the countryside and along the beach.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Sassoon Primary" pitchFamily="50" charset="0"/>
                <a:sym typeface="One Little Font Bold"/>
              </a:rPr>
              <a:t>I have a daughter who loves to dance and two cats, Patch and Puddles.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AD55B-9F4E-191A-BD13-84BAF0A4D5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306E84BD-DDD2-E328-5CFE-65771A3E7EE8}"/>
              </a:ext>
            </a:extLst>
          </p:cNvPr>
          <p:cNvSpPr txBox="1"/>
          <p:nvPr/>
        </p:nvSpPr>
        <p:spPr>
          <a:xfrm>
            <a:off x="-3810000" y="114300"/>
            <a:ext cx="13450912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Support Staff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4EA92C-438E-6A13-C328-5481B5047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1092">
            <a:off x="5393145" y="685240"/>
            <a:ext cx="6967840" cy="85298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6DACAD-A75D-8962-7F3E-0A3BCD9493EC}"/>
              </a:ext>
            </a:extLst>
          </p:cNvPr>
          <p:cNvSpPr/>
          <p:nvPr/>
        </p:nvSpPr>
        <p:spPr>
          <a:xfrm>
            <a:off x="5867400" y="7429500"/>
            <a:ext cx="5638800" cy="1143000"/>
          </a:xfrm>
          <a:prstGeom prst="rect">
            <a:avLst/>
          </a:prstGeom>
          <a:solidFill>
            <a:srgbClr val="D2D2D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87752B-C9E3-2089-20B1-932E28A429B3}"/>
              </a:ext>
            </a:extLst>
          </p:cNvPr>
          <p:cNvSpPr txBox="1"/>
          <p:nvPr/>
        </p:nvSpPr>
        <p:spPr>
          <a:xfrm>
            <a:off x="5715000" y="7529352"/>
            <a:ext cx="670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One Little Font Bold" panose="020B0604020202020204" charset="0"/>
              </a:rPr>
              <a:t>Mrs. Farrell   </a:t>
            </a:r>
            <a:endParaRPr lang="en-GB" sz="9600" dirty="0">
              <a:solidFill>
                <a:schemeClr val="bg1"/>
              </a:solidFill>
              <a:latin typeface="One Little Font Bold" panose="020B0604020202020204" charset="0"/>
            </a:endParaRPr>
          </a:p>
        </p:txBody>
      </p:sp>
      <p:pic>
        <p:nvPicPr>
          <p:cNvPr id="14" name="Picture 13" descr="A person in a black shirt&#10;&#10;AI-generated content may be incorrect.">
            <a:extLst>
              <a:ext uri="{FF2B5EF4-FFF2-40B4-BE49-F238E27FC236}">
                <a16:creationId xmlns:a16="http://schemas.microsoft.com/office/drawing/2014/main" id="{C6DAE9FB-E2EF-1B98-16A8-60FF1D7290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365" y="2144408"/>
            <a:ext cx="3581400" cy="495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183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242868" y="1603693"/>
            <a:ext cx="13802264" cy="8229600"/>
          </a:xfrm>
          <a:custGeom>
            <a:avLst/>
            <a:gdLst/>
            <a:ahLst/>
            <a:cxnLst/>
            <a:rect l="l" t="t" r="r" b="b"/>
            <a:pathLst>
              <a:path w="13802264" h="8229600">
                <a:moveTo>
                  <a:pt x="0" y="0"/>
                </a:moveTo>
                <a:lnTo>
                  <a:pt x="13802264" y="0"/>
                </a:lnTo>
                <a:lnTo>
                  <a:pt x="1380226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959019" y="244347"/>
            <a:ext cx="13374712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 Support staff</a:t>
            </a:r>
          </a:p>
        </p:txBody>
      </p:sp>
      <p:sp>
        <p:nvSpPr>
          <p:cNvPr id="5" name="TextBox 5"/>
          <p:cNvSpPr txBox="1"/>
          <p:nvPr/>
        </p:nvSpPr>
        <p:spPr>
          <a:xfrm rot="-261995">
            <a:off x="10407929" y="7764059"/>
            <a:ext cx="4836828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6"/>
              </a:lnSpc>
              <a:spcBef>
                <a:spcPct val="0"/>
              </a:spcBef>
            </a:pPr>
            <a:r>
              <a:rPr lang="en-US" sz="7597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Mrs. Firth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7BAFBFE-C112-4A93-A1B1-DDE0231FE6EF}"/>
              </a:ext>
            </a:extLst>
          </p:cNvPr>
          <p:cNvSpPr txBox="1"/>
          <p:nvPr/>
        </p:nvSpPr>
        <p:spPr>
          <a:xfrm rot="242774">
            <a:off x="2283282" y="8003633"/>
            <a:ext cx="6054328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6"/>
              </a:lnSpc>
              <a:spcBef>
                <a:spcPct val="0"/>
              </a:spcBef>
            </a:pPr>
            <a:r>
              <a:rPr lang="en-US" sz="7597" b="1" dirty="0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Miss. Ramsey</a:t>
            </a:r>
          </a:p>
        </p:txBody>
      </p:sp>
      <p:pic>
        <p:nvPicPr>
          <p:cNvPr id="8" name="Picture 7" descr="A person with short brown hair and a window overlooking a body of water&#10;&#10;AI-generated content may be incorrect.">
            <a:extLst>
              <a:ext uri="{FF2B5EF4-FFF2-40B4-BE49-F238E27FC236}">
                <a16:creationId xmlns:a16="http://schemas.microsoft.com/office/drawing/2014/main" id="{A8B12226-D215-0CC2-5337-44EA838CE5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437">
            <a:off x="3171685" y="3315855"/>
            <a:ext cx="4873723" cy="3655292"/>
          </a:xfrm>
          <a:prstGeom prst="rect">
            <a:avLst/>
          </a:prstGeom>
        </p:spPr>
      </p:pic>
      <p:pic>
        <p:nvPicPr>
          <p:cNvPr id="7" name="Picture 6" descr="A person taking a selfie&#10;&#10;AI-generated content may be incorrect.">
            <a:extLst>
              <a:ext uri="{FF2B5EF4-FFF2-40B4-BE49-F238E27FC236}">
                <a16:creationId xmlns:a16="http://schemas.microsoft.com/office/drawing/2014/main" id="{74D59B00-4B1F-EFAD-7ED8-98E285D5B4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926">
            <a:off x="11275043" y="2575227"/>
            <a:ext cx="2778405" cy="504671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FB0C13-D3B6-DA28-C310-66086B162AC1}"/>
              </a:ext>
            </a:extLst>
          </p:cNvPr>
          <p:cNvSpPr txBox="1"/>
          <p:nvPr/>
        </p:nvSpPr>
        <p:spPr>
          <a:xfrm>
            <a:off x="762000" y="876300"/>
            <a:ext cx="145542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One Little Font Bold" panose="020B0604020202020204" charset="0"/>
              </a:rPr>
              <a:t>PE Days:</a:t>
            </a:r>
          </a:p>
          <a:p>
            <a:endParaRPr lang="en-US" sz="9600" dirty="0">
              <a:solidFill>
                <a:schemeClr val="bg1"/>
              </a:solidFill>
              <a:latin typeface="One Little Font Bold" panose="020B0604020202020204" charset="0"/>
            </a:endParaRPr>
          </a:p>
          <a:p>
            <a:r>
              <a:rPr lang="en-US" sz="9600" dirty="0">
                <a:solidFill>
                  <a:schemeClr val="bg1"/>
                </a:solidFill>
                <a:latin typeface="One Little Font Bold" panose="020B0604020202020204" charset="0"/>
              </a:rPr>
              <a:t>Swimming – Thursday </a:t>
            </a:r>
          </a:p>
          <a:p>
            <a:endParaRPr lang="en-US" sz="9600" dirty="0">
              <a:solidFill>
                <a:schemeClr val="bg1"/>
              </a:solidFill>
              <a:latin typeface="One Little Font Bold" panose="020B0604020202020204" charset="0"/>
            </a:endParaRPr>
          </a:p>
          <a:p>
            <a:r>
              <a:rPr lang="en-US" sz="9600" dirty="0">
                <a:solidFill>
                  <a:schemeClr val="bg1"/>
                </a:solidFill>
                <a:latin typeface="One Little Font Bold" panose="020B0604020202020204" charset="0"/>
              </a:rPr>
              <a:t>P.E. lesson - Friday</a:t>
            </a:r>
            <a:endParaRPr lang="en-GB" sz="9600" dirty="0">
              <a:solidFill>
                <a:schemeClr val="bg1"/>
              </a:solidFill>
              <a:latin typeface="One Little Font Bol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403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948F08-0CE5-EDEA-0FA3-D89E2828778E}"/>
              </a:ext>
            </a:extLst>
          </p:cNvPr>
          <p:cNvSpPr txBox="1"/>
          <p:nvPr/>
        </p:nvSpPr>
        <p:spPr>
          <a:xfrm>
            <a:off x="762000" y="571500"/>
            <a:ext cx="153924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One Little Font Bold" panose="020B0604020202020204" charset="0"/>
              </a:rPr>
              <a:t>Topics to start the year:</a:t>
            </a:r>
          </a:p>
          <a:p>
            <a:endParaRPr lang="en-US" sz="7200" dirty="0">
              <a:solidFill>
                <a:schemeClr val="bg1"/>
              </a:solidFill>
              <a:latin typeface="One Little Font Bold" panose="020B0604020202020204" charset="0"/>
            </a:endParaRPr>
          </a:p>
          <a:p>
            <a:r>
              <a:rPr lang="en-US" sz="7200" dirty="0">
                <a:solidFill>
                  <a:schemeClr val="accent6">
                    <a:lumMod val="75000"/>
                  </a:schemeClr>
                </a:solidFill>
                <a:latin typeface="One Little Font Bold" panose="020B0604020202020204" charset="0"/>
              </a:rPr>
              <a:t>Geography</a:t>
            </a:r>
            <a:r>
              <a:rPr lang="en-US" sz="7200" dirty="0">
                <a:solidFill>
                  <a:schemeClr val="bg1"/>
                </a:solidFill>
                <a:latin typeface="One Little Font Bold" panose="020B0604020202020204" charset="0"/>
              </a:rPr>
              <a:t> – the work of a cartographer, maps, symbols and grid references.</a:t>
            </a:r>
          </a:p>
          <a:p>
            <a:endParaRPr lang="en-US" sz="7200" dirty="0">
              <a:solidFill>
                <a:schemeClr val="bg1"/>
              </a:solidFill>
              <a:latin typeface="One Little Font Bold" panose="020B0604020202020204" charset="0"/>
            </a:endParaRPr>
          </a:p>
          <a:p>
            <a:r>
              <a:rPr lang="en-US" sz="7200" dirty="0">
                <a:solidFill>
                  <a:srgbClr val="00B050"/>
                </a:solidFill>
                <a:latin typeface="One Little Font Bold" panose="020B0604020202020204" charset="0"/>
              </a:rPr>
              <a:t>Science</a:t>
            </a:r>
            <a:r>
              <a:rPr lang="en-US" sz="7200" dirty="0">
                <a:solidFill>
                  <a:schemeClr val="bg1"/>
                </a:solidFill>
                <a:latin typeface="One Little Font Bold" panose="020B0604020202020204" charset="0"/>
              </a:rPr>
              <a:t> – The human body – muscles, skeleton, teeth, digestive system.</a:t>
            </a:r>
            <a:endParaRPr lang="en-GB" sz="7200" dirty="0">
              <a:solidFill>
                <a:schemeClr val="bg1"/>
              </a:solidFill>
              <a:latin typeface="One Little Font Bol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446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62FFED-491D-C806-F398-ACA50570BEE6}"/>
              </a:ext>
            </a:extLst>
          </p:cNvPr>
          <p:cNvSpPr txBox="1"/>
          <p:nvPr/>
        </p:nvSpPr>
        <p:spPr>
          <a:xfrm>
            <a:off x="1066800" y="952500"/>
            <a:ext cx="1516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accent5">
                    <a:lumMod val="40000"/>
                    <a:lumOff val="60000"/>
                  </a:schemeClr>
                </a:solidFill>
                <a:latin typeface="One Little Font Bold" panose="020B0604020202020204" charset="0"/>
              </a:rPr>
              <a:t>R.E. - </a:t>
            </a:r>
            <a:r>
              <a:rPr lang="en-US" sz="7200" dirty="0">
                <a:solidFill>
                  <a:schemeClr val="bg1"/>
                </a:solidFill>
                <a:latin typeface="One Little Font Bold" panose="020B0604020202020204" charset="0"/>
              </a:rPr>
              <a:t>Creation/Fall - What do Christians learn from the creation story? </a:t>
            </a:r>
            <a:endParaRPr lang="en-GB" sz="7200" dirty="0">
              <a:solidFill>
                <a:schemeClr val="bg1"/>
              </a:solidFill>
              <a:latin typeface="One Little Font Bol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48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984886" y="147513"/>
            <a:ext cx="14226303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b="1">
                <a:solidFill>
                  <a:srgbClr val="FFFFFF"/>
                </a:solidFill>
                <a:latin typeface="One Little Font Bold"/>
                <a:ea typeface="One Little Font Bold"/>
                <a:cs typeface="One Little Font Bold"/>
                <a:sym typeface="One Little Font Bold"/>
              </a:rPr>
              <a:t>What to look forward to in our class</a:t>
            </a:r>
          </a:p>
        </p:txBody>
      </p:sp>
      <p:pic>
        <p:nvPicPr>
          <p:cNvPr id="4" name="Picture 3" descr="A group of cartoon kids playing rugby&#10;&#10;Description automatically generated">
            <a:extLst>
              <a:ext uri="{FF2B5EF4-FFF2-40B4-BE49-F238E27FC236}">
                <a16:creationId xmlns:a16="http://schemas.microsoft.com/office/drawing/2014/main" id="{E701A63D-F9C5-88BC-6857-D1880C3FEC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7896">
            <a:off x="686507" y="1956188"/>
            <a:ext cx="4001451" cy="32051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E1F7DF-042B-E7B2-E264-B9A9B304A787}"/>
              </a:ext>
            </a:extLst>
          </p:cNvPr>
          <p:cNvSpPr txBox="1"/>
          <p:nvPr/>
        </p:nvSpPr>
        <p:spPr>
          <a:xfrm rot="20611436">
            <a:off x="1641085" y="4746158"/>
            <a:ext cx="533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Sports opportunities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D724D9-3AAE-D323-DA51-C1BFA027B57C}"/>
              </a:ext>
            </a:extLst>
          </p:cNvPr>
          <p:cNvSpPr txBox="1"/>
          <p:nvPr/>
        </p:nvSpPr>
        <p:spPr>
          <a:xfrm rot="779446">
            <a:off x="13706826" y="4294744"/>
            <a:ext cx="533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School trips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687E8-5894-B4C7-1FA5-852E4A98E353}"/>
              </a:ext>
            </a:extLst>
          </p:cNvPr>
          <p:cNvSpPr txBox="1"/>
          <p:nvPr/>
        </p:nvSpPr>
        <p:spPr>
          <a:xfrm>
            <a:off x="1424928" y="9217017"/>
            <a:ext cx="533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Art projects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38D311B-0824-8247-0248-7C5C5A371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9443" y="7128976"/>
            <a:ext cx="2347810" cy="217235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ACFB68E-8FC4-E0A2-4D27-7860580A9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5053" y="1735197"/>
            <a:ext cx="3855183" cy="282932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0C656AA-1483-FC22-9E70-48A61E98877B}"/>
              </a:ext>
            </a:extLst>
          </p:cNvPr>
          <p:cNvSpPr txBox="1"/>
          <p:nvPr/>
        </p:nvSpPr>
        <p:spPr>
          <a:xfrm>
            <a:off x="6034495" y="4620280"/>
            <a:ext cx="6219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Supporting charities and the community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99AC4E7-618B-01B5-63F9-9CCD31AECEB7}"/>
              </a:ext>
            </a:extLst>
          </p:cNvPr>
          <p:cNvSpPr txBox="1"/>
          <p:nvPr/>
        </p:nvSpPr>
        <p:spPr>
          <a:xfrm>
            <a:off x="15178495" y="9172779"/>
            <a:ext cx="6219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Celebrations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24" name="Picture 23" descr="A logo for a science museum&#10;&#10;Description automatically generated">
            <a:extLst>
              <a:ext uri="{FF2B5EF4-FFF2-40B4-BE49-F238E27FC236}">
                <a16:creationId xmlns:a16="http://schemas.microsoft.com/office/drawing/2014/main" id="{F09FF289-76A0-4482-0D80-0C0086816D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739">
            <a:off x="12014275" y="1366168"/>
            <a:ext cx="2953412" cy="2210445"/>
          </a:xfrm>
          <a:prstGeom prst="rect">
            <a:avLst/>
          </a:prstGeom>
        </p:spPr>
      </p:pic>
      <p:pic>
        <p:nvPicPr>
          <p:cNvPr id="1026" name="Picture 2" descr="Learning at Bosworth | Bosworth Battlefield Heritage Centre">
            <a:extLst>
              <a:ext uri="{FF2B5EF4-FFF2-40B4-BE49-F238E27FC236}">
                <a16:creationId xmlns:a16="http://schemas.microsoft.com/office/drawing/2014/main" id="{5C120770-8D10-D381-B173-9A13B8337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375">
            <a:off x="14839376" y="2174073"/>
            <a:ext cx="3068900" cy="195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FA42E59-C3DB-B38F-C562-6F53A7FF2EA4}"/>
              </a:ext>
            </a:extLst>
          </p:cNvPr>
          <p:cNvSpPr txBox="1"/>
          <p:nvPr/>
        </p:nvSpPr>
        <p:spPr>
          <a:xfrm>
            <a:off x="7413550" y="9310668"/>
            <a:ext cx="6219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Great stories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DAE63D-14F0-D5F3-498B-4E32D1D37D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88840">
            <a:off x="6928242" y="5401795"/>
            <a:ext cx="2058509" cy="32766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6E7F30-F7D0-6C85-0CAC-F372210626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17512">
            <a:off x="8886860" y="6010579"/>
            <a:ext cx="2434769" cy="31136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0156923-D1BC-2274-1F54-05EB2FD100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56385" y="7831653"/>
            <a:ext cx="2590412" cy="23433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285EFA-D9A5-4152-4F43-21AC3E8DCF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619195" y="6562769"/>
            <a:ext cx="2484916" cy="23433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9344114-83E9-10B4-90BD-DEF334AA7A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326652">
            <a:off x="534588" y="6411736"/>
            <a:ext cx="3095382" cy="227676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4A81E4E-1EEA-EAC6-967B-1F16C0C4396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24798">
            <a:off x="3312049" y="7167925"/>
            <a:ext cx="3167332" cy="2362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230</Words>
  <Application>Microsoft Office PowerPoint</Application>
  <PresentationFormat>Custom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One Little Font Bold</vt:lpstr>
      <vt:lpstr>Arial</vt:lpstr>
      <vt:lpstr>Sassoon Primary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Heading</dc:title>
  <dc:creator>Davina Lambeth - Ryton-On-Dunsmore</dc:creator>
  <cp:lastModifiedBy>Davina Lambeth - Ryton-On-Dunsmore</cp:lastModifiedBy>
  <cp:revision>9</cp:revision>
  <dcterms:created xsi:type="dcterms:W3CDTF">2006-08-16T00:00:00Z</dcterms:created>
  <dcterms:modified xsi:type="dcterms:W3CDTF">2025-09-26T13:26:48Z</dcterms:modified>
  <dc:identifier>DAGYg76fMhY</dc:identifier>
</cp:coreProperties>
</file>